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7"/>
  </p:notesMasterIdLst>
  <p:sldIdLst>
    <p:sldId id="326" r:id="rId2"/>
    <p:sldId id="327" r:id="rId3"/>
    <p:sldId id="301" r:id="rId4"/>
    <p:sldId id="302" r:id="rId5"/>
    <p:sldId id="300" r:id="rId6"/>
    <p:sldId id="303" r:id="rId7"/>
    <p:sldId id="298" r:id="rId8"/>
    <p:sldId id="268" r:id="rId9"/>
    <p:sldId id="304" r:id="rId10"/>
    <p:sldId id="305" r:id="rId11"/>
    <p:sldId id="267" r:id="rId12"/>
    <p:sldId id="306" r:id="rId13"/>
    <p:sldId id="307" r:id="rId14"/>
    <p:sldId id="308" r:id="rId15"/>
    <p:sldId id="309" r:id="rId16"/>
    <p:sldId id="329" r:id="rId17"/>
    <p:sldId id="310" r:id="rId18"/>
    <p:sldId id="319" r:id="rId19"/>
    <p:sldId id="311" r:id="rId20"/>
    <p:sldId id="312" r:id="rId21"/>
    <p:sldId id="313" r:id="rId22"/>
    <p:sldId id="314" r:id="rId23"/>
    <p:sldId id="315" r:id="rId24"/>
    <p:sldId id="328" r:id="rId25"/>
    <p:sldId id="316" r:id="rId26"/>
    <p:sldId id="317" r:id="rId27"/>
    <p:sldId id="318" r:id="rId28"/>
    <p:sldId id="320" r:id="rId29"/>
    <p:sldId id="297" r:id="rId30"/>
    <p:sldId id="273" r:id="rId31"/>
    <p:sldId id="321" r:id="rId32"/>
    <p:sldId id="322" r:id="rId33"/>
    <p:sldId id="323" r:id="rId34"/>
    <p:sldId id="324" r:id="rId35"/>
    <p:sldId id="325" r:id="rId36"/>
  </p:sldIdLst>
  <p:sldSz cx="9144000" cy="6858000" type="screen4x3"/>
  <p:notesSz cx="6858000" cy="9144000"/>
  <p:embeddedFontLst>
    <p:embeddedFont>
      <p:font typeface="Lucida Sans Unicode" pitchFamily="34" charset="0"/>
      <p:regular r:id="rId38"/>
    </p:embeddedFont>
    <p:embeddedFont>
      <p:font typeface="Century Gothic" pitchFamily="34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87C35"/>
    <a:srgbClr val="CC00FF"/>
    <a:srgbClr val="063014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1FBA6255-1CA5-48D0-975B-29B615EB85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4F7E45-F0C3-4B0B-8167-6384F6032B9F}" type="slidenum">
              <a:rPr lang="en-US"/>
              <a:pPr/>
              <a:t>8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359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>
                <a:latin typeface="Calibri" pitchFamily="34" charset="0"/>
                <a:cs typeface="Lucida Sans Unicode" pitchFamily="34" charset="0"/>
              </a:rPr>
              <a:t>SLIDE 16.</a:t>
            </a:r>
            <a:r>
              <a:rPr lang="en-US" b="1">
                <a:latin typeface="Calibri" pitchFamily="34" charset="0"/>
                <a:cs typeface="Lucida Sans Unicode" pitchFamily="34" charset="0"/>
              </a:rPr>
              <a:t> - </a:t>
            </a:r>
            <a:r>
              <a:rPr lang="en-US" b="1">
                <a:latin typeface="Century Gothic" pitchFamily="34" charset="0"/>
                <a:cs typeface="Lucida Sans Unicode" pitchFamily="34" charset="0"/>
              </a:rPr>
              <a:t>What we need For Social Change!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u="sng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So how will this change occur?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Some broad NEEDS of India as the movement sees –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Awareness (Gaining knowledge),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Education (Processing knowledge) and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Communication (Spreading knowledge).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All NEEDS are complementary. What I mean by this is that it is not just enough to know the term 'Global Warming' but know the causes and consequences and spread that information by making others aware.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These NEEDS then with motivation and smaller activities bring out BEHAVIOURAL CHANGE in oneself.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If each of us have a behavioral change, we could solve problems like Corruption (Clean, Transparent &amp; Good Governance), Hygiene (Good health and Sanitation), Pollution (Clean and Green Environment), and Human Relations (harmonious Relationship with each other and different communities).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pitchFamily="34" charset="0"/>
                <a:cs typeface="Lucida Sans Unicode" pitchFamily="34" charset="0"/>
              </a:rPr>
              <a:t>We are just enablers of this behavioral change! We must target the root causes - even if it is going to take longer.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u="sng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u="sng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22E4B3E-13E7-4A22-9643-88D2CD159490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0EE7D9-B686-4340-9796-AA8F255684F4}" type="slidenum">
              <a:rPr lang="en-US"/>
              <a:pPr/>
              <a:t>11</a:t>
            </a:fld>
            <a:endParaRPr lang="en-US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52816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u="sng">
                <a:latin typeface="Calibri" pitchFamily="34" charset="0"/>
                <a:cs typeface="Lucida Sans Unicode" pitchFamily="34" charset="0"/>
              </a:rPr>
              <a:t>SLIDE 15.</a:t>
            </a:r>
            <a:r>
              <a:rPr lang="en-US" sz="1100" b="1">
                <a:latin typeface="Calibri" pitchFamily="34" charset="0"/>
                <a:cs typeface="Lucida Sans Unicode" pitchFamily="34" charset="0"/>
              </a:rPr>
              <a:t> - </a:t>
            </a:r>
            <a:r>
              <a:rPr lang="en-US" sz="1100" b="1">
                <a:latin typeface="Century Gothic" pitchFamily="34" charset="0"/>
                <a:cs typeface="Lucida Sans Unicode" pitchFamily="34" charset="0"/>
              </a:rPr>
              <a:t>My Wish List for Social Change – Stages of India Redefined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What are the changes you would want to bring out?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I am sure, everyone will have their list. Here is mine –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Call out next (for animated text)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AWAKEN INDIA – AWARENESS, EDUCATION &amp; COMMUNICATION 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Call out next (for animated text)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CLEAN INDIA – CORRUPTION, POLLUTION, HYGIENE, ENVIRONMENT, WATER (ANYTHING REQUIRING CLEANSING)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Call out next (for animated text)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HEALTHY INDIA – RESULT OF CLEAN INDIA+ SPECIFIC FOCUS ON HEALTH ISSUES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Call out next (for animated text)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GREEN INDIA – RESULT OF CLEAN INDIA + SUSTAINABLE METHODS OF GREENING OF INDIA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Call out next (for animated text)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PROSPEROUS INDIA – ABOVE INTIATIVES LEADING TO PROSPERITY ACROSS BOARD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>
                <a:latin typeface="Calibri" pitchFamily="34" charset="0"/>
                <a:cs typeface="Lucida Sans Unicode" pitchFamily="34" charset="0"/>
              </a:rPr>
              <a:t>Call out next (for animated text)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100" b="1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latin typeface="Calibri" pitchFamily="34" charset="0"/>
                <a:cs typeface="Lucida Sans Unicode" pitchFamily="34" charset="0"/>
              </a:rPr>
              <a:t>HAPPY INDIA – END RESULT OF ALL INITIATIVES (may be UTOPIAN), SOMETHING TO STRIVE FOR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D4BB07D-5F84-4414-A96F-9305361A85E9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9A66CB-93AA-46D4-BD7E-FC007C16F571}" type="slidenum">
              <a:rPr lang="en-US"/>
              <a:pPr/>
              <a:t>29</a:t>
            </a:fld>
            <a:endParaRPr lang="en-US"/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59250"/>
          </a:xfrm>
          <a:ln/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Century Gothic" pitchFamily="34" charset="0"/>
              <a:cs typeface="Lucida Sans Unicode" pitchFamily="34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8167696-7489-4687-B886-C541FB765910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14610A-A52F-478F-B1FA-525852814B89}" type="slidenum">
              <a:rPr lang="en-US"/>
              <a:pPr/>
              <a:t>30</a:t>
            </a:fld>
            <a:endParaRPr lang="en-US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7BB26CF-4EFA-4270-B80E-A67FE18DBFD9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-76200" y="5486400"/>
          <a:ext cx="9296400" cy="1828800"/>
        </p:xfrm>
        <a:graphic>
          <a:graphicData uri="http://schemas.openxmlformats.org/presentationml/2006/ole">
            <p:oleObj spid="_x0000_s1025" r:id="rId14" imgW="3226680" imgH="951120" progId="">
              <p:embed/>
            </p:oleObj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2819400" cy="1447800"/>
          </a:xfrm>
          <a:prstGeom prst="rect">
            <a:avLst/>
          </a:prstGeom>
          <a:solidFill>
            <a:srgbClr val="287C3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0" y="-76200"/>
            <a:ext cx="5943600" cy="2895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334000" y="6262688"/>
            <a:ext cx="37338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FFFF99"/>
                </a:solidFill>
                <a:latin typeface="Century Gothic" pitchFamily="34" charset="0"/>
              </a:rPr>
              <a:t>www.indiaredefined-a4c.org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ut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RANJANA KANTI</a:t>
            </a:r>
            <a:endParaRPr lang="en-US" sz="4000" b="1" u="sng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Char char="•"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ANIMATOR</a:t>
            </a:r>
          </a:p>
          <a:p>
            <a:pPr algn="ctr"/>
            <a:endParaRPr lang="en-US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DESIGNER</a:t>
            </a:r>
          </a:p>
          <a:p>
            <a:pPr algn="ctr"/>
            <a:endParaRPr lang="en-US" sz="40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ACTIVIST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AND ACT INDIAN…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641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799832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0" y="4456113"/>
            <a:ext cx="1522413" cy="1028700"/>
            <a:chOff x="0" y="2807"/>
            <a:chExt cx="959" cy="648"/>
          </a:xfrm>
        </p:grpSpPr>
        <p:sp>
          <p:nvSpPr>
            <p:cNvPr id="14338" name="Text Box 2"/>
            <p:cNvSpPr txBox="1">
              <a:spLocks noChangeArrowheads="1"/>
            </p:cNvSpPr>
            <p:nvPr/>
          </p:nvSpPr>
          <p:spPr bwMode="auto">
            <a:xfrm>
              <a:off x="26" y="2807"/>
              <a:ext cx="929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entury Gothic" pitchFamily="34" charset="0"/>
                </a:rPr>
                <a:t>Awaken India</a:t>
              </a: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3024"/>
              <a:ext cx="960" cy="432"/>
            </a:xfrm>
            <a:prstGeom prst="rect">
              <a:avLst/>
            </a:prstGeom>
            <a:gradFill rotWithShape="0">
              <a:gsLst>
                <a:gs pos="0">
                  <a:srgbClr val="287C35"/>
                </a:gs>
                <a:gs pos="100000">
                  <a:srgbClr val="FFFFFF">
                    <a:alpha val="75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524000" y="3617913"/>
            <a:ext cx="1370013" cy="1790700"/>
            <a:chOff x="960" y="2279"/>
            <a:chExt cx="863" cy="1128"/>
          </a:xfrm>
        </p:grpSpPr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963" y="2279"/>
              <a:ext cx="830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entury Gothic" pitchFamily="34" charset="0"/>
                </a:rPr>
                <a:t>Clean  India</a:t>
              </a: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960" y="2496"/>
              <a:ext cx="864" cy="912"/>
            </a:xfrm>
            <a:prstGeom prst="rect">
              <a:avLst/>
            </a:prstGeom>
            <a:gradFill rotWithShape="0">
              <a:gsLst>
                <a:gs pos="0">
                  <a:srgbClr val="287C35"/>
                </a:gs>
                <a:gs pos="100000">
                  <a:srgbClr val="FFFFFF">
                    <a:alpha val="75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2895600" y="3008313"/>
            <a:ext cx="1522413" cy="2552700"/>
            <a:chOff x="1824" y="1895"/>
            <a:chExt cx="959" cy="1608"/>
          </a:xfrm>
        </p:grpSpPr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1845" y="1895"/>
              <a:ext cx="905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entury Gothic" pitchFamily="34" charset="0"/>
                </a:rPr>
                <a:t>Healthy India</a:t>
              </a: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1824" y="2112"/>
              <a:ext cx="960" cy="1392"/>
            </a:xfrm>
            <a:prstGeom prst="rect">
              <a:avLst/>
            </a:prstGeom>
            <a:gradFill rotWithShape="0">
              <a:gsLst>
                <a:gs pos="0">
                  <a:srgbClr val="287C35"/>
                </a:gs>
                <a:gs pos="100000">
                  <a:srgbClr val="FFFFFF">
                    <a:alpha val="75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4375150" y="2398713"/>
            <a:ext cx="1338263" cy="1790700"/>
            <a:chOff x="2756" y="1511"/>
            <a:chExt cx="843" cy="1128"/>
          </a:xfrm>
        </p:grpSpPr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2756" y="1511"/>
              <a:ext cx="816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entury Gothic" pitchFamily="34" charset="0"/>
                </a:rPr>
                <a:t>Green India</a:t>
              </a: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2784" y="1728"/>
              <a:ext cx="816" cy="912"/>
            </a:xfrm>
            <a:prstGeom prst="rect">
              <a:avLst/>
            </a:prstGeom>
            <a:gradFill rotWithShape="0">
              <a:gsLst>
                <a:gs pos="0">
                  <a:srgbClr val="287C35"/>
                </a:gs>
                <a:gs pos="100000">
                  <a:srgbClr val="FFFFFF">
                    <a:alpha val="75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5695950" y="1789113"/>
            <a:ext cx="1922463" cy="2933700"/>
            <a:chOff x="3588" y="1127"/>
            <a:chExt cx="1211" cy="1848"/>
          </a:xfrm>
        </p:grpSpPr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3588" y="1127"/>
              <a:ext cx="1156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entury Gothic" pitchFamily="34" charset="0"/>
                </a:rPr>
                <a:t>Prosperous India</a:t>
              </a: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3600" y="1344"/>
              <a:ext cx="1200" cy="1632"/>
            </a:xfrm>
            <a:prstGeom prst="rect">
              <a:avLst/>
            </a:prstGeom>
            <a:gradFill rotWithShape="0">
              <a:gsLst>
                <a:gs pos="0">
                  <a:srgbClr val="287C35"/>
                </a:gs>
                <a:gs pos="100000">
                  <a:srgbClr val="FFFFFF">
                    <a:alpha val="75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7467604" y="1122363"/>
            <a:ext cx="1905002" cy="2992438"/>
            <a:chOff x="4704" y="707"/>
            <a:chExt cx="1200" cy="1885"/>
          </a:xfrm>
        </p:grpSpPr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4704" y="707"/>
              <a:ext cx="1200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 dirty="0" smtClean="0">
                  <a:solidFill>
                    <a:srgbClr val="000000"/>
                  </a:solidFill>
                  <a:latin typeface="Century Gothic" pitchFamily="34" charset="0"/>
                </a:rPr>
                <a:t>HAPPY INDIA</a:t>
              </a:r>
              <a:endParaRPr lang="en-US" sz="2000" b="1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4800" y="960"/>
              <a:ext cx="960" cy="1632"/>
            </a:xfrm>
            <a:prstGeom prst="rect">
              <a:avLst/>
            </a:prstGeom>
            <a:gradFill rotWithShape="0">
              <a:gsLst>
                <a:gs pos="0">
                  <a:srgbClr val="287C35"/>
                </a:gs>
                <a:gs pos="100000">
                  <a:srgbClr val="FFFFFF">
                    <a:alpha val="75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OF INDIA Redefined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OK..BUT HOW?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3914533411_9e76c733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12" y="1295400"/>
            <a:ext cx="8302388" cy="55626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THEM TOGETHER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team_build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6019800" cy="4410689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  <a:p>
            <a:pPr algn="ctr"/>
            <a:endParaRPr lang="en-US" sz="18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8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 TO</a:t>
            </a:r>
          </a:p>
          <a:p>
            <a:pPr algn="ctr"/>
            <a:r>
              <a:rPr lang="en-US" sz="54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SOMETHING</a:t>
            </a:r>
            <a:endParaRPr lang="en-US" sz="36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3962400" y="2438400"/>
            <a:ext cx="914400" cy="914400"/>
          </a:xfrm>
          <a:prstGeom prst="downArrow">
            <a:avLst>
              <a:gd name="adj1" fmla="val 41045"/>
              <a:gd name="adj2" fmla="val 50000"/>
            </a:avLst>
          </a:prstGeom>
          <a:solidFill>
            <a:srgbClr val="287C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ACTIVITIES…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planting-a-tr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203" y="1578404"/>
            <a:ext cx="1788195" cy="178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witch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048000"/>
            <a:ext cx="1943953" cy="127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lean-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810000"/>
            <a:ext cx="1976740" cy="179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1600200"/>
            <a:ext cx="2332198" cy="157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62000" y="3352800"/>
            <a:ext cx="1842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PLANTING </a:t>
            </a:r>
          </a:p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TREES</a:t>
            </a:r>
            <a:endParaRPr lang="en-US" b="1" dirty="0">
              <a:solidFill>
                <a:srgbClr val="287C3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638800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87C35"/>
                </a:solidFill>
              </a:rPr>
              <a:t>CLEANING UP</a:t>
            </a:r>
            <a:endParaRPr lang="en-US" b="1" dirty="0">
              <a:solidFill>
                <a:srgbClr val="287C3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200400"/>
            <a:ext cx="181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SPRADING</a:t>
            </a:r>
            <a:endParaRPr lang="en-US" sz="2400" b="1" dirty="0">
              <a:solidFill>
                <a:srgbClr val="287C35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LITERACY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4419600"/>
            <a:ext cx="2201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SAVING </a:t>
            </a:r>
          </a:p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ELECTRICITY</a:t>
            </a:r>
            <a:endParaRPr lang="en-US" b="1" dirty="0">
              <a:solidFill>
                <a:srgbClr val="287C35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EMPOWERMENT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teambuild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530589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2286000"/>
            <a:ext cx="7086600" cy="175577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SO UNIQUE ABOUT THIS?</a:t>
            </a:r>
            <a:endParaRPr lang="en-US" sz="54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WONDERFUL WORKS…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Teach-India-Kolkata-volunteers-teaching-NGO-childr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998" y="1676400"/>
            <a:ext cx="2897404" cy="2176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leprosy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5745">
            <a:off x="4626997" y="1640631"/>
            <a:ext cx="2352675" cy="1727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p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0953">
            <a:off x="818947" y="3326675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charity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8041">
            <a:off x="6442662" y="2943865"/>
            <a:ext cx="1666874" cy="2085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corporatesoci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6598" y="2971800"/>
            <a:ext cx="2119675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A CONTEXT…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001-0168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219200"/>
            <a:ext cx="9525000" cy="609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75"/>
            <a:ext cx="8224838" cy="11398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CAUSES I HAVE WORKED FOR 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01000" cy="4567237"/>
          </a:xfrm>
        </p:spPr>
        <p:txBody>
          <a:bodyPr/>
          <a:lstStyle/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Free tuition to children of illiterate parents</a:t>
            </a:r>
          </a:p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Audio books for visually handicapped and helping riot affected people</a:t>
            </a:r>
          </a:p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Training and later help set up business for economically deprived housewives in stitching </a:t>
            </a:r>
          </a:p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Free training in Animation &amp; Graphics to urban slum youth with placements in the industry  </a:t>
            </a:r>
          </a:p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Assisted in setting up small scale business of spices, embroidery etc.  for slum housewives</a:t>
            </a:r>
          </a:p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Awareness programs in slums regarding vaccination, hygiene, </a:t>
            </a:r>
          </a:p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Initiated vermin culture projects and garbage segregation.</a:t>
            </a:r>
          </a:p>
          <a:p>
            <a:pPr>
              <a:buClr>
                <a:srgbClr val="287C35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87C35"/>
                </a:solidFill>
              </a:rPr>
              <a:t>Conducted campaigns for environment conservation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crowd-7604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143000"/>
            <a:ext cx="9525000" cy="618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POTENIAL OF AN INDIVIDUAL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individuali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752600"/>
            <a:ext cx="6476458" cy="42672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4838" cy="11398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india_big_294_20070821195259_3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1066800"/>
            <a:ext cx="95250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AMALGAMATION OF VISIONS…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collag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295400"/>
            <a:ext cx="4572000" cy="5195455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WITH ANY GROUP…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team_build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4" y="1828800"/>
            <a:ext cx="6096006" cy="45720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TOGETHER DROPS…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raindrops-wa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371600"/>
            <a:ext cx="9525000" cy="616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…TO CREATE AN OCEAN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ocean_waves_free_screensaver-19395-sc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257300"/>
            <a:ext cx="9601200" cy="697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130425"/>
            <a:ext cx="7239000" cy="251777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</a:t>
            </a:r>
            <a:br>
              <a:rPr lang="en-US" sz="54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 REDEFINED TODAY?</a:t>
            </a:r>
            <a:endParaRPr lang="en-US" sz="54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</a:t>
            </a:r>
          </a:p>
          <a:p>
            <a:pPr algn="ctr"/>
            <a:r>
              <a:rPr lang="en-US" sz="6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1,00,000</a:t>
            </a:r>
            <a:endParaRPr lang="en-US" sz="36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1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BY WORD OF MOUTH </a:t>
            </a:r>
          </a:p>
          <a:p>
            <a:pPr algn="ctr"/>
            <a:r>
              <a:rPr lang="en-US" sz="36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pPr algn="ctr"/>
            <a:r>
              <a:rPr lang="en-US" sz="36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PASSING THE WEBSITE LINK</a:t>
            </a:r>
            <a:endParaRPr lang="en-US" sz="6000" b="1" dirty="0" smtClean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65" name="Picture 25" descr="_-v"/>
          <p:cNvPicPr>
            <a:picLocks noChangeAspect="1" noChangeArrowheads="1"/>
          </p:cNvPicPr>
          <p:nvPr/>
        </p:nvPicPr>
        <p:blipFill>
          <a:blip r:embed="rId3"/>
          <a:srcRect l="8749" t="-1563"/>
          <a:stretch>
            <a:fillRect/>
          </a:stretch>
        </p:blipFill>
        <p:spPr bwMode="auto">
          <a:xfrm>
            <a:off x="3810000" y="0"/>
            <a:ext cx="3484563" cy="4343400"/>
          </a:xfrm>
          <a:prstGeom prst="rect">
            <a:avLst/>
          </a:prstGeom>
          <a:noFill/>
        </p:spPr>
      </p:pic>
      <p:pic>
        <p:nvPicPr>
          <p:cNvPr id="87072" name="Picture 32" descr="45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0"/>
            <a:ext cx="2124075" cy="5715000"/>
          </a:xfrm>
          <a:prstGeom prst="rect">
            <a:avLst/>
          </a:prstGeom>
          <a:noFill/>
        </p:spPr>
      </p:pic>
      <p:pic>
        <p:nvPicPr>
          <p:cNvPr id="87063" name="Picture 23" descr="ranjana kanti in digit magazine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44618">
            <a:off x="6855991" y="164833"/>
            <a:ext cx="2038350" cy="2870200"/>
          </a:xfrm>
          <a:prstGeom prst="rect">
            <a:avLst/>
          </a:prstGeom>
          <a:noFill/>
        </p:spPr>
      </p:pic>
      <p:pic>
        <p:nvPicPr>
          <p:cNvPr id="87074" name="Picture 34" descr="21st-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992" y="2362200"/>
            <a:ext cx="2324100" cy="4762500"/>
          </a:xfrm>
          <a:prstGeom prst="rect">
            <a:avLst/>
          </a:prstGeom>
          <a:noFill/>
        </p:spPr>
      </p:pic>
      <p:pic>
        <p:nvPicPr>
          <p:cNvPr id="87070" name="Picture 30" descr="4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81600"/>
            <a:ext cx="9144000" cy="2082800"/>
          </a:xfrm>
          <a:prstGeom prst="rect">
            <a:avLst/>
          </a:prstGeom>
          <a:noFill/>
        </p:spPr>
      </p:pic>
      <p:pic>
        <p:nvPicPr>
          <p:cNvPr id="87067" name="Picture 27" descr="11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" y="0"/>
            <a:ext cx="2099861" cy="1371600"/>
          </a:xfrm>
          <a:prstGeom prst="rect">
            <a:avLst/>
          </a:prstGeom>
          <a:noFill/>
        </p:spPr>
      </p:pic>
      <p:pic>
        <p:nvPicPr>
          <p:cNvPr id="87069" name="Picture 29" descr="55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10406">
            <a:off x="1374705" y="5759668"/>
            <a:ext cx="1791955" cy="1245278"/>
          </a:xfrm>
          <a:prstGeom prst="rect">
            <a:avLst/>
          </a:prstGeom>
          <a:noFill/>
        </p:spPr>
      </p:pic>
      <p:pic>
        <p:nvPicPr>
          <p:cNvPr id="87071" name="Picture 31" descr="12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91192" y="3351213"/>
            <a:ext cx="3124200" cy="1830387"/>
          </a:xfrm>
          <a:prstGeom prst="rect">
            <a:avLst/>
          </a:prstGeom>
          <a:noFill/>
        </p:spPr>
      </p:pic>
      <p:pic>
        <p:nvPicPr>
          <p:cNvPr id="87068" name="Picture 28" descr="2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85014">
            <a:off x="7522429" y="2914248"/>
            <a:ext cx="1489351" cy="1985801"/>
          </a:xfrm>
          <a:prstGeom prst="rect">
            <a:avLst/>
          </a:prstGeom>
          <a:noFill/>
        </p:spPr>
      </p:pic>
      <p:pic>
        <p:nvPicPr>
          <p:cNvPr id="87064" name="Picture 24" descr="Award-for-TBH--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" y="1066800"/>
            <a:ext cx="1524000" cy="2031999"/>
          </a:xfrm>
          <a:prstGeom prst="rect">
            <a:avLst/>
          </a:prstGeom>
          <a:noFill/>
        </p:spPr>
      </p:pic>
      <p:pic>
        <p:nvPicPr>
          <p:cNvPr id="87073" name="Picture 33" descr="1212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401693">
            <a:off x="4049957" y="1011015"/>
            <a:ext cx="1891920" cy="1217088"/>
          </a:xfrm>
          <a:prstGeom prst="rect">
            <a:avLst/>
          </a:prstGeom>
          <a:noFill/>
        </p:spPr>
      </p:pic>
      <p:pic>
        <p:nvPicPr>
          <p:cNvPr id="87062" name="Picture 22" descr="HindustanTimes ePaper - Article on Ranjana &amp; IR_0703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696141">
            <a:off x="-38303" y="2882391"/>
            <a:ext cx="31242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me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0"/>
            <a:ext cx="2540000" cy="3048000"/>
          </a:xfrm>
        </p:spPr>
      </p:pic>
      <p:pic>
        <p:nvPicPr>
          <p:cNvPr id="5" name="Picture 4" descr="meet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429000"/>
            <a:ext cx="2571925" cy="2102446"/>
          </a:xfrm>
          <a:prstGeom prst="rect">
            <a:avLst/>
          </a:prstGeom>
        </p:spPr>
      </p:pic>
      <p:pic>
        <p:nvPicPr>
          <p:cNvPr id="7" name="Picture 6" descr="social_media_log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270" y="381000"/>
            <a:ext cx="4472608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25908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87C35"/>
                </a:solidFill>
              </a:rPr>
              <a:t>HOME</a:t>
            </a:r>
            <a:endParaRPr lang="en-US" b="1" dirty="0">
              <a:solidFill>
                <a:srgbClr val="287C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791200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87C35"/>
                </a:solidFill>
              </a:rPr>
              <a:t>MEETINGS</a:t>
            </a:r>
            <a:endParaRPr lang="en-US" b="1" dirty="0">
              <a:solidFill>
                <a:srgbClr val="287C3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960203"/>
            <a:ext cx="3647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SOCIAL NETWORKING </a:t>
            </a:r>
          </a:p>
          <a:p>
            <a:pPr algn="ctr"/>
            <a:r>
              <a:rPr lang="en-US" sz="2400" b="1" dirty="0" smtClean="0">
                <a:solidFill>
                  <a:srgbClr val="287C35"/>
                </a:solidFill>
              </a:rPr>
              <a:t>SITES</a:t>
            </a:r>
            <a:endParaRPr lang="en-US" b="1" dirty="0">
              <a:solidFill>
                <a:srgbClr val="287C35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2_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14600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FEW BABY STEPS…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Banglore slum cleaniness campaign 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194484">
            <a:off x="1261744" y="2121277"/>
            <a:ext cx="1979791" cy="1492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g2_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76143">
            <a:off x="5099806" y="1543342"/>
            <a:ext cx="2844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Banglore slum cleaniness campaign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1752600"/>
            <a:ext cx="1895086" cy="1428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g2_0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5620">
            <a:off x="685243" y="3230741"/>
            <a:ext cx="3064550" cy="2228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g2_0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5032">
            <a:off x="3062529" y="4865030"/>
            <a:ext cx="2373614" cy="1746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 descr="g2_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234689">
            <a:off x="5998423" y="4606110"/>
            <a:ext cx="1400175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Sirsa distt flood relief campaign 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05114">
            <a:off x="6516462" y="3858981"/>
            <a:ext cx="1769845" cy="1443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 descr="g2_2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233534">
            <a:off x="1310215" y="5135564"/>
            <a:ext cx="1574800" cy="1181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62000" y="1219200"/>
            <a:ext cx="10820400" cy="624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287C35"/>
                </a:solidFill>
              </a:rPr>
              <a:t>JOURNEY OF A THOUSAND MILES BEGINS WITH A SINGLE STEP</a:t>
            </a:r>
          </a:p>
          <a:p>
            <a:pPr algn="r"/>
            <a:r>
              <a:rPr lang="en-US" sz="2400" b="1" dirty="0" smtClean="0">
                <a:solidFill>
                  <a:srgbClr val="287C35"/>
                </a:solidFill>
              </a:rPr>
              <a:t>- CONFUCIUS</a:t>
            </a:r>
            <a:endParaRPr lang="en-US" sz="2400" b="1" dirty="0">
              <a:solidFill>
                <a:srgbClr val="287C35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DONATION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nithyananda-piggy-ban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447800"/>
            <a:ext cx="5029200" cy="5131837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OF MONEY…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indian-money-2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1599"/>
            <a:ext cx="7134162" cy="4724401"/>
          </a:xfrm>
        </p:spPr>
      </p:pic>
      <p:sp>
        <p:nvSpPr>
          <p:cNvPr id="5" name="Cross 4"/>
          <p:cNvSpPr/>
          <p:nvPr/>
        </p:nvSpPr>
        <p:spPr bwMode="auto">
          <a:xfrm rot="18863741">
            <a:off x="1992086" y="1290262"/>
            <a:ext cx="4782037" cy="4813614"/>
          </a:xfrm>
          <a:prstGeom prst="plus">
            <a:avLst>
              <a:gd name="adj" fmla="val 45564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…BUT TIME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Wall_cloc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447800"/>
            <a:ext cx="4419600" cy="45720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54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IR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31" y="2133601"/>
            <a:ext cx="7399769" cy="3200399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vernment_of_India_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09800"/>
            <a:ext cx="2857500" cy="3429000"/>
          </a:xfrm>
        </p:spPr>
      </p:pic>
      <p:pic>
        <p:nvPicPr>
          <p:cNvPr id="5" name="Picture 4" descr="neta-ji1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09600"/>
            <a:ext cx="1828800" cy="1828800"/>
          </a:xfrm>
          <a:prstGeom prst="rect">
            <a:avLst/>
          </a:prstGeom>
        </p:spPr>
      </p:pic>
      <p:pic>
        <p:nvPicPr>
          <p:cNvPr id="6" name="Picture 5" descr="un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81000"/>
            <a:ext cx="1905000" cy="1905000"/>
          </a:xfrm>
          <a:prstGeom prst="rect">
            <a:avLst/>
          </a:prstGeom>
        </p:spPr>
      </p:pic>
      <p:pic>
        <p:nvPicPr>
          <p:cNvPr id="7" name="Picture 6" descr="analys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276600"/>
            <a:ext cx="3592543" cy="1825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25146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87C35"/>
                </a:solidFill>
              </a:rPr>
              <a:t>NGOs</a:t>
            </a:r>
            <a:endParaRPr lang="en-US" b="1" dirty="0">
              <a:solidFill>
                <a:srgbClr val="287C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5257800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87C35"/>
                </a:solidFill>
              </a:rPr>
              <a:t>ECONOMISTS</a:t>
            </a:r>
            <a:endParaRPr lang="en-US" b="1" dirty="0">
              <a:solidFill>
                <a:srgbClr val="287C3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590800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87C35"/>
                </a:solidFill>
              </a:rPr>
              <a:t>POLITICIANS</a:t>
            </a:r>
            <a:endParaRPr lang="en-US" b="1" dirty="0">
              <a:solidFill>
                <a:srgbClr val="287C35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4838" cy="11398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 AND RESPONSIBILITIES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00"/>
            <a:ext cx="8224838" cy="4521200"/>
          </a:xfrm>
          <a:noFill/>
        </p:spPr>
        <p:txBody>
          <a:bodyPr anchor="t"/>
          <a:lstStyle/>
          <a:p>
            <a:endParaRPr lang="en-US" sz="3600" b="1" dirty="0" smtClean="0">
              <a:solidFill>
                <a:srgbClr val="287C35"/>
              </a:solidFill>
            </a:endParaRPr>
          </a:p>
          <a:p>
            <a:pPr marL="1092200" lvl="1" indent="-635000">
              <a:buClr>
                <a:srgbClr val="287C35"/>
              </a:buCl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287C35"/>
                </a:solidFill>
              </a:rPr>
              <a:t>Constitutional</a:t>
            </a:r>
          </a:p>
          <a:p>
            <a:pPr marL="1092200" lvl="1" indent="-635000">
              <a:buClr>
                <a:srgbClr val="287C35"/>
              </a:buCl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287C35"/>
                </a:solidFill>
              </a:rPr>
              <a:t>Civic</a:t>
            </a:r>
          </a:p>
          <a:p>
            <a:pPr marL="1092200" lvl="1" indent="-635000">
              <a:buClr>
                <a:srgbClr val="287C35"/>
              </a:buCl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287C35"/>
                </a:solidFill>
              </a:rPr>
              <a:t>Social</a:t>
            </a:r>
          </a:p>
          <a:p>
            <a:pPr marL="1092200" lvl="1" indent="-635000">
              <a:buClr>
                <a:srgbClr val="287C35"/>
              </a:buCl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287C35"/>
                </a:solidFill>
              </a:rPr>
              <a:t>Societal</a:t>
            </a:r>
          </a:p>
          <a:p>
            <a:pPr marL="1092200" lvl="1" indent="-635000">
              <a:buClr>
                <a:srgbClr val="287C35"/>
              </a:buCl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287C35"/>
                </a:solidFill>
              </a:rPr>
              <a:t>Environmental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INERTIA </a:t>
            </a:r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 ROOT CAUSE…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Sleep inertia 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6974"/>
            <a:ext cx="9144000" cy="5849626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15" y="1828800"/>
            <a:ext cx="7399769" cy="3200399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638" y="957263"/>
            <a:ext cx="7035800" cy="434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287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UNLOCK THE POTENTIAL…</a:t>
            </a:r>
            <a:endParaRPr lang="en-US" sz="4000" b="1" dirty="0">
              <a:solidFill>
                <a:srgbClr val="287C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indian_you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0935"/>
            <a:ext cx="9296400" cy="675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459</Words>
  <PresentationFormat>On-screen Show (4:3)</PresentationFormat>
  <Paragraphs>137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Lucida Sans Unicode</vt:lpstr>
      <vt:lpstr>Times New Roman</vt:lpstr>
      <vt:lpstr>Wingdings</vt:lpstr>
      <vt:lpstr>Century Gothic</vt:lpstr>
      <vt:lpstr>Calibri</vt:lpstr>
      <vt:lpstr>Default Design</vt:lpstr>
      <vt:lpstr>RANJANA KANTI</vt:lpstr>
      <vt:lpstr>FEW CAUSES I HAVE WORKED FOR …</vt:lpstr>
      <vt:lpstr>Slide 3</vt:lpstr>
      <vt:lpstr>Slide 4</vt:lpstr>
      <vt:lpstr>RIGHTS AND RESPONSIBILITIES</vt:lpstr>
      <vt:lpstr>INERTIA – THE ROOT CAUSE…</vt:lpstr>
      <vt:lpstr>Slide 7</vt:lpstr>
      <vt:lpstr>Slide 8</vt:lpstr>
      <vt:lpstr>UNLOCK THE POTENTIAL…</vt:lpstr>
      <vt:lpstr>THINK AND ACT INDIAN…</vt:lpstr>
      <vt:lpstr>VISION OF INDIA Redefined</vt:lpstr>
      <vt:lpstr>OK..BUT HOW?</vt:lpstr>
      <vt:lpstr>BRINGING THEM TOGETHER</vt:lpstr>
      <vt:lpstr>HOW?</vt:lpstr>
      <vt:lpstr>SIMPLE ACTIVITIES…</vt:lpstr>
      <vt:lpstr>EMPOWERMENT</vt:lpstr>
      <vt:lpstr>WHAT’S SO UNIQUE ABOUT THIS?</vt:lpstr>
      <vt:lpstr>WONDERFUL WORKS…</vt:lpstr>
      <vt:lpstr>WITHIN A CONTEXT…</vt:lpstr>
      <vt:lpstr>LOST…</vt:lpstr>
      <vt:lpstr>POTENIAL OF AN INDIVIDUAL</vt:lpstr>
      <vt:lpstr>DIVERSITY…</vt:lpstr>
      <vt:lpstr>AMALGAMATION OF VISIONS…</vt:lpstr>
      <vt:lpstr>WORK WITH ANY GROUP…</vt:lpstr>
      <vt:lpstr>BRINGING TOGETHER DROPS…</vt:lpstr>
      <vt:lpstr>…TO CREATE AN OCEAN</vt:lpstr>
      <vt:lpstr>WHERE IS  INDIA REDEFINED TODAY?</vt:lpstr>
      <vt:lpstr>MEMBERSHIP</vt:lpstr>
      <vt:lpstr>Slide 29</vt:lpstr>
      <vt:lpstr>A FEW BABY STEPS…</vt:lpstr>
      <vt:lpstr>Slide 31</vt:lpstr>
      <vt:lpstr>DONATION</vt:lpstr>
      <vt:lpstr>NOT OF MONEY…</vt:lpstr>
      <vt:lpstr>…BUT TIME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edutainment</dc:creator>
  <cp:lastModifiedBy>admin</cp:lastModifiedBy>
  <cp:revision>251</cp:revision>
  <cp:lastPrinted>1601-01-01T00:00:00Z</cp:lastPrinted>
  <dcterms:created xsi:type="dcterms:W3CDTF">2009-12-16T06:05:00Z</dcterms:created>
  <dcterms:modified xsi:type="dcterms:W3CDTF">2010-09-24T15:49:27Z</dcterms:modified>
</cp:coreProperties>
</file>